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5" r:id="rId3"/>
    <p:sldMasterId id="2147483673" r:id="rId4"/>
    <p:sldMasterId id="2147483680" r:id="rId5"/>
  </p:sldMasterIdLst>
  <p:notesMasterIdLst>
    <p:notesMasterId r:id="rId44"/>
  </p:notesMasterIdLst>
  <p:sldIdLst>
    <p:sldId id="257" r:id="rId6"/>
    <p:sldId id="323" r:id="rId7"/>
    <p:sldId id="324" r:id="rId8"/>
    <p:sldId id="325" r:id="rId9"/>
    <p:sldId id="330" r:id="rId10"/>
    <p:sldId id="344" r:id="rId11"/>
    <p:sldId id="309" r:id="rId12"/>
    <p:sldId id="317" r:id="rId13"/>
    <p:sldId id="318" r:id="rId14"/>
    <p:sldId id="319" r:id="rId15"/>
    <p:sldId id="314" r:id="rId16"/>
    <p:sldId id="328" r:id="rId17"/>
    <p:sldId id="342" r:id="rId18"/>
    <p:sldId id="322" r:id="rId19"/>
    <p:sldId id="321" r:id="rId20"/>
    <p:sldId id="310" r:id="rId21"/>
    <p:sldId id="311" r:id="rId22"/>
    <p:sldId id="312" r:id="rId23"/>
    <p:sldId id="313" r:id="rId24"/>
    <p:sldId id="340" r:id="rId25"/>
    <p:sldId id="341" r:id="rId26"/>
    <p:sldId id="327" r:id="rId27"/>
    <p:sldId id="343" r:id="rId28"/>
    <p:sldId id="326" r:id="rId29"/>
    <p:sldId id="346" r:id="rId30"/>
    <p:sldId id="347" r:id="rId31"/>
    <p:sldId id="348" r:id="rId32"/>
    <p:sldId id="349" r:id="rId33"/>
    <p:sldId id="331" r:id="rId34"/>
    <p:sldId id="332" r:id="rId35"/>
    <p:sldId id="350" r:id="rId36"/>
    <p:sldId id="351" r:id="rId37"/>
    <p:sldId id="352" r:id="rId38"/>
    <p:sldId id="353" r:id="rId39"/>
    <p:sldId id="354" r:id="rId40"/>
    <p:sldId id="298" r:id="rId41"/>
    <p:sldId id="299" r:id="rId42"/>
    <p:sldId id="34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8AEB-F41F-458D-815B-823DEB3A0986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0D10-BB4A-4CA3-A5DA-7F2E5E003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8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0D10-BB4A-4CA3-A5DA-7F2E5E0036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598BEADB-E3FA-41DB-ABD4-F6A623729DD2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1" y="4343767"/>
            <a:ext cx="5484476" cy="411553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6793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07B0ED3F-7018-4AEC-8C3A-000FFFB3E1DE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1" y="4343767"/>
            <a:ext cx="5484476" cy="411553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070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562589-B9CC-4259-9499-50C687D6A158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2425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5995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2C5378C-8624-41E8-83F2-C2BE32989CD2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2425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290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A441CFC-FFF2-46EE-953E-703D479CD683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2425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467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D5523F0F-A2EC-4D7D-8CDE-CA6AF01409CD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1" y="4343767"/>
            <a:ext cx="5484476" cy="411553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312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184462CF-24E6-4217-90B7-E8991FF13342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1" y="4343767"/>
            <a:ext cx="5484476" cy="411553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762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72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530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73258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4221163"/>
            <a:ext cx="39243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4221163"/>
            <a:ext cx="3925887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811A-2A58-42C1-91D4-09B9E1E30BC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4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4213" y="1989138"/>
            <a:ext cx="8002587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0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73258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4213" y="4221163"/>
            <a:ext cx="39243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4221163"/>
            <a:ext cx="3925887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5089525"/>
            <a:ext cx="3925887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5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9829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480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4213" y="1989138"/>
            <a:ext cx="8002587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9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73258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4213" y="4221163"/>
            <a:ext cx="39243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4221163"/>
            <a:ext cx="3925887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5089525"/>
            <a:ext cx="3925887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73258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4221163"/>
            <a:ext cx="39243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4221163"/>
            <a:ext cx="3925887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385E-D50C-498E-A35E-6452040F5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1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6284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233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4213" y="1989138"/>
            <a:ext cx="8002587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73258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4213" y="4221163"/>
            <a:ext cx="39243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4221163"/>
            <a:ext cx="3925887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5089525"/>
            <a:ext cx="3925887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3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508125"/>
            <a:ext cx="6731000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221163"/>
            <a:ext cx="8001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720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858048" cy="357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1600" baseline="0">
                <a:solidFill>
                  <a:srgbClr val="0070C0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КГБУЗ «Красноярский краевой госпиталь для ветеранов войн»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928662" y="1000108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858048" cy="357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1600" baseline="0">
                <a:solidFill>
                  <a:srgbClr val="0070C0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КГБУЗ «Красноярский краевой госпиталь для ветеранов войн»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928662" y="1000108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0821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0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2" r:id="rId4"/>
    <p:sldLayoutId id="2147483686" r:id="rId5"/>
    <p:sldLayoutId id="2147483687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474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585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5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43050"/>
            <a:ext cx="7786742" cy="216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2250" y="4241900"/>
            <a:ext cx="7363244" cy="17389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Lucida Console" pitchFamily="49" charset="0"/>
              </a:rPr>
              <a:t>Левина Людмила </a:t>
            </a:r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Николаевна, врач-физиотерапевт высшей категории, отличник здравоохранения.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заведующий физиотерапевтическим отделением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КГБУЗ Красноярский краевой госпиталь для ветеранов войн.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 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Красноярск 2021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697" y="207207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Лечебная физкультура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гериатрии.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182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010826" cy="57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47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9208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Общие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противопоказания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Острые инфекционные или воспалительные процессы.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Лихорадочные состояния.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Гнойные процессы любой локализации.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Соматические заболевания в стадии обострения;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Острое кровотечение любой локализации.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Психиатрические состояния в стадии возбуждения.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Острые тромбозы и эмболии.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травмоопасных предметов, находящихся в полостях тела вблизи крупных артерий и нервных стволов.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 выраженный болевой синдром.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33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176985" cy="21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350" y="214313"/>
            <a:ext cx="712909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физическая нагрузка должна быть ограничена до минимума: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95536" y="1612251"/>
            <a:ext cx="79295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* коронарная недостаточность с тяжелыми и частыми приступами стенокардии или сердечной астмы;</a:t>
            </a:r>
          </a:p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* высокое артериальное </a:t>
            </a:r>
          </a:p>
          <a:p>
            <a:pPr marL="0" indent="0">
              <a:spcBef>
                <a:spcPts val="700"/>
              </a:spcBef>
              <a:buClr>
                <a:srgbClr val="800080"/>
              </a:buClr>
            </a:pPr>
            <a:r>
              <a:rPr lang="ru-RU" sz="2800" dirty="0" smtClean="0">
                <a:solidFill>
                  <a:schemeClr val="tx1"/>
                </a:solidFill>
              </a:rPr>
              <a:t>     давление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* недостаточность </a:t>
            </a:r>
          </a:p>
          <a:p>
            <a:pPr marL="0" indent="0">
              <a:spcBef>
                <a:spcPts val="700"/>
              </a:spcBef>
              <a:buClr>
                <a:srgbClr val="800080"/>
              </a:buClr>
            </a:pPr>
            <a:r>
              <a:rPr lang="ru-RU" sz="2800" dirty="0" smtClean="0">
                <a:solidFill>
                  <a:schemeClr val="tx1"/>
                </a:solidFill>
              </a:rPr>
              <a:t>    кровообращения </a:t>
            </a:r>
            <a:r>
              <a:rPr lang="ru-RU" sz="2800" dirty="0">
                <a:solidFill>
                  <a:schemeClr val="tx1"/>
                </a:solidFill>
              </a:rPr>
              <a:t>II и III степени;</a:t>
            </a:r>
          </a:p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* аневризмы сердца, аорты;</a:t>
            </a:r>
          </a:p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* острые простудные заболевания;</a:t>
            </a:r>
          </a:p>
          <a:p>
            <a:pPr>
              <a:spcBef>
                <a:spcPts val="700"/>
              </a:spcBef>
              <a:buClr>
                <a:srgbClr val="80008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              * </a:t>
            </a:r>
            <a:r>
              <a:rPr lang="ru-RU" sz="2800" dirty="0">
                <a:solidFill>
                  <a:schemeClr val="tx1"/>
                </a:solidFill>
              </a:rPr>
              <a:t>острая стадия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301596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предосторожности при занятиях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ЛФК: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любом случае из списка упражнений нужно исключить те, которые требуют быстрых движений, резких наклонов туловища и головы (при наличии склеротических изменений в кровеносных сосудах это может вызвать головокружение, потерю равновесия, падения и травмы).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избегать и упражнений, сопровождающихся задержкой дыхания (они повышают давление в сосудах головного мозга, затрудняют приток крови к сердцу). Осторожно надо относиться к бегу трусцой - это серьезная нагрузка на позвоночник и суставы ног. А вот ходьба, напротив, очень полезна (начинать ее рекомендуется с небольших, до 2 км, дистанций).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Следует всегда помнить, что для пожилых людей неблагоприятны такие положения, при которых затрудняется дыхание и появляются неприятные ощущения прилива крови к лицу, голове, шума в ушах и т.п.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Нужно избегать резких изменений положения тела, быстрых движений, упражнений, связанных с большим мышечным напряжением и </a:t>
            </a:r>
            <a:r>
              <a:rPr lang="ru-RU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натуживанием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57250" y="428625"/>
            <a:ext cx="750093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Пульс</a:t>
            </a:r>
            <a:r>
              <a:rPr lang="ru-RU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i="1" dirty="0" smtClean="0"/>
              <a:t>(220 минус возраст ) </a:t>
            </a:r>
            <a:r>
              <a:rPr lang="ru-RU" sz="3600" dirty="0" smtClean="0"/>
              <a:t>это максимальная частота пульса при физических </a:t>
            </a:r>
            <a:r>
              <a:rPr lang="ru-RU" sz="4000" dirty="0" smtClean="0"/>
              <a:t>нагрузках 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пульс покоя + 12 ударов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57563"/>
            <a:ext cx="40227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7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Восстановительный период после интенсивной нагрузки занимает минимум 5 минут; в течение этого следует продолжать двигаться, но в довольно низком темпе, чтобы постепенно снизить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частоту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сердечных сокращений.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16" y="980728"/>
            <a:ext cx="28069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778116" y="4005065"/>
            <a:ext cx="2896034" cy="2088232"/>
            <a:chOff x="3560" y="210"/>
            <a:chExt cx="1949" cy="146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10"/>
              <a:ext cx="1949" cy="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560" y="210"/>
              <a:ext cx="1949" cy="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09496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668344" cy="5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88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8012"/>
            <a:ext cx="7272808" cy="5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67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344816" cy="52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3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668344" cy="54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37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6336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Движение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это жизнь! 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Кроме назначенных врачом лекарств и процедур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необходимы занятия лечебной физкультурой для ускорения процессов выздоровления. Как говорил академик Н. М. Амосов: «Движения нужны больному человеку даже больше, чем здоровому». </a:t>
            </a:r>
            <a:endParaRPr lang="ru-RU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Многочисленные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наблюдения не раз подтверждали, что любое лекарство можно заменить движением, но нет и не будет лекарства, которое могло бы заменить двигательную активность. А она у большинства людей среднего и старшего возраста значительно понижена, т. к. адаптация системы кровообращения постепенно снижается, а, следовательно, понижается и мышечная деятельность.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90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9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5608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  общеукрепляющих упражнений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гериатрических  пациентов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(национальное руководство ФРМ)</a:t>
            </a:r>
          </a:p>
          <a:p>
            <a:pPr algn="ctr"/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 Для мышц и суставов головы и шеи (в течение 3-4 мин.)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наклоны головы вперёд, назад, влево, вправо (8-10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повороты головы вправо и влево (8-10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вращательные движения головы справа налево и наоборот (8-10 раз);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2. Для мышц рук и плечевого пояса;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а) выбрасывание рук в стороны, вверх и вперёд с  распрямлением их и приведением к туловищу со сгибанием в локтевых суставах  (10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вращение вытянутых рук спереди назад и сзади вперед  (10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схватывание руками туловища спереди (выдох) и   разведение их в стороны (вдох) (8-10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движение в лучезапястных суставах – сгибание и разгибание по 10-15 раз и вращение предплечья (15-20 раз);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д)  сжимание пальцев кулак и разгибание их  по 10-15 раз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297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8225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3. Для мышц и суставов позвоночника;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а) сгибание и разгибание вперёд, назад, вправо и лево;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б) вращение позвоночника вправо  и влево с вытянутыми в  стороны руками;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в) сгибание позвоночника вперёд и с доставанием пола кончиками пальцев (8-10 раз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Для мышц и суставов нижних конечностей;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а) ходьба на месте с максимальным сгибанием в коленных  и тазобедренных суставах;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б) поочередное движение прямой ноги вперёд и назад с  одновременным движением прямых рук в этом же направлении  по 10-15 раз каждой ногой;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в) поочередное вращательное движение правой и левой    вытянутой ноги спереди назад и сзади вперед по 10-15 раз  каждой ногой;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9726629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250"/>
            <a:ext cx="729369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активность</a:t>
            </a:r>
            <a:r>
              <a:rPr lang="ru-RU" sz="3200" dirty="0">
                <a:solidFill>
                  <a:schemeClr val="accent1"/>
                </a:solidFill>
              </a:rPr>
              <a:t/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постепенности</a:t>
            </a: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Аэробная физическая активность средней интенсивности не менее 150 минут в неделю с учетом индивидуальных особенностей пациента и при отсутствии противопоказаний </a:t>
            </a: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на равновесие и предотвращение падений 3 и более дней в неделю до 30 минут</a:t>
            </a: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суставов не являются противопоказанием для физических упражнений. </a:t>
            </a: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Целесообразна консультация специалиста по лечебной физкультуре, возможно - реабилитолога, для разработки индивидуальной программы физической активности.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756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776864" cy="4449886"/>
          </a:xfrm>
        </p:spPr>
        <p:txBody>
          <a:bodyPr/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активность помогает пожилым людям восстановить память - в результате получаса упражнений, выполняемых трижды в неделю, некоторые участки мозга начинают работать значительно лучше.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того, предполагают, что регулярные занятия физкультурой могут приостановить даже развитие болезни Альцгеймера.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уж то, что физкультура улучшает сон пожилых людей и способствует лечению таких заболеваний, как депрессия и невроз, - давно доказанный факт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13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 descr="http://healthvesti.com/wp-content/uploads/2015/11/23-11-2015-n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44453" b="6265"/>
          <a:stretch>
            <a:fillRect/>
          </a:stretch>
        </p:blipFill>
        <p:spPr bwMode="auto">
          <a:xfrm>
            <a:off x="0" y="0"/>
            <a:ext cx="214966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http://mtdata.ru/u30/photoFD7A/20089581769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1557338"/>
            <a:ext cx="1357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https://i1.wp.com/www.doctorvlad.com/komuza/wp-content/uploads/2011/01/gimnastika-dlya-pozhilyx-prostye-uprazhneniya.jpg?fit=470%2C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188"/>
            <a:ext cx="39957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http://bwschool.spb.ru/img/bf9e3e0e77dec730f11a492ea4d44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33623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http://smexovik.ru/wp-content/uploads/2017/03/prev800_8e72696ca6dd111a5e19792dd6f210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557338"/>
            <a:ext cx="36226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 descr="https://www.zdorovieinfo.ru/wp-content/uploads/2016/03/kadr-bolnue-15.11.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05375"/>
            <a:ext cx="26400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http://holester.ru/wp-content/uploads/2017/03/fizicheskie-uprazhneniya-i-dyhatelnaya-gimnastika-pri-ateroskleroze-mozgovyh-sosudov-5-540x360.jpg.pagespeed.ce.iwJyKIj9D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/>
          <a:stretch>
            <a:fillRect/>
          </a:stretch>
        </p:blipFill>
        <p:spPr bwMode="auto">
          <a:xfrm>
            <a:off x="4427538" y="3141663"/>
            <a:ext cx="20478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http://state.rin.ru/pic/0/9/5/178095/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38" y="0"/>
            <a:ext cx="22064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4" descr="http://freerb.ru/images/2013/08/06/109909/sidelki-perevozka-lezhachikh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0438"/>
            <a:ext cx="24479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664" y="178594"/>
            <a:ext cx="65482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активность</a:t>
            </a:r>
            <a:r>
              <a:rPr lang="ru-RU" sz="2400" b="1" dirty="0">
                <a:solidFill>
                  <a:srgbClr val="A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A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Начинать – никогда не поздно!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 адаптировать</a:t>
            </a:r>
            <a:r>
              <a:rPr lang="ru-RU" sz="2000" dirty="0">
                <a:solidFill>
                  <a:schemeClr val="tx1"/>
                </a:solidFill>
              </a:rPr>
              <a:t>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9459" name="Picture 2" descr="http://www.takzdorovo.ru/images/d1/d89/e7958359ca342ff3ae61f063af2/im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492375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0" descr="http://oknovmoskvu.ru/d/845760/d/gd_schlaganfall_reha_13kw18_fotolia_robert_kneschke-1024x68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084763"/>
            <a:ext cx="26622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1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899592" y="980728"/>
            <a:ext cx="4459287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Clr>
                <a:srgbClr val="800080"/>
              </a:buClr>
              <a:buFont typeface="Arial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Зарядка до известной степени устраняет знакомое многим людям чувство скованности, вялости, испытываемое после пробуждения.</a:t>
            </a:r>
          </a:p>
          <a:p>
            <a:pPr>
              <a:spcBef>
                <a:spcPts val="800"/>
              </a:spcBef>
              <a:buClr>
                <a:srgbClr val="800080"/>
              </a:buClr>
              <a:buFont typeface="Arial" charset="0"/>
              <a:buNone/>
              <a:defRPr/>
            </a:pPr>
            <a:endParaRPr lang="ru-RU" sz="32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42938"/>
            <a:ext cx="330358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32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1520" y="260648"/>
            <a:ext cx="6466458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algn="ctr">
              <a:buClrTx/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Михайлович Амосов</a:t>
            </a:r>
            <a:r>
              <a:rPr lang="ru-RU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/>
              <a:t>Гимнастика Амосова: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Лежа в постели и держась за спинку кровати поднять ноги так, чтобы колени достигли лба.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Встав с кровати, нагнуться вперед, касаясь пола пальцами, а со временем — всей ладонью.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Вращать руками в плечевых суставах с максимальной амплитудой.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Сгибать позвоночник из стороны в сторону.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Закинуть одну руку, затем другую за голову, чтобы коснуться противоположной лопатки.  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Вращать туловищем вправо-влево с максимальным объемом движений.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Стоя, поднимать поочередно ноги, согнутые в колене, прижимая их к животу.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 Приседать, не отрывая пяток от пола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0063"/>
            <a:ext cx="190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4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3491880" y="764704"/>
            <a:ext cx="4999038" cy="3781425"/>
            <a:chOff x="2070" y="495"/>
            <a:chExt cx="3149" cy="2382"/>
          </a:xfrm>
        </p:grpSpPr>
        <p:pic>
          <p:nvPicPr>
            <p:cNvPr id="327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495"/>
              <a:ext cx="3149" cy="2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3" name="Text Box 3"/>
            <p:cNvSpPr txBox="1">
              <a:spLocks noChangeArrowheads="1"/>
            </p:cNvSpPr>
            <p:nvPr/>
          </p:nvSpPr>
          <p:spPr bwMode="auto">
            <a:xfrm>
              <a:off x="2070" y="495"/>
              <a:ext cx="3149" cy="2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00063" y="96839"/>
            <a:ext cx="7312025" cy="556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ru-RU" sz="4400" dirty="0" smtClean="0">
                <a:solidFill>
                  <a:srgbClr val="72BFC5"/>
                </a:solidFill>
              </a:rPr>
              <a:t> </a:t>
            </a:r>
            <a:br>
              <a:rPr lang="ru-RU" sz="4400" dirty="0" smtClean="0">
                <a:solidFill>
                  <a:srgbClr val="72BFC5"/>
                </a:solidFill>
              </a:rPr>
            </a:br>
            <a:r>
              <a:rPr lang="ru-RU" sz="4400" dirty="0" smtClean="0">
                <a:solidFill>
                  <a:srgbClr val="72BFC5"/>
                </a:solidFill>
              </a:rPr>
              <a:t/>
            </a:r>
            <a:br>
              <a:rPr lang="ru-RU" sz="4400" dirty="0" smtClean="0">
                <a:solidFill>
                  <a:srgbClr val="72BFC5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тело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движении,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тогда и ум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начинает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тоже двигаться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Жан Жак Руссо  </a:t>
            </a:r>
          </a:p>
        </p:txBody>
      </p:sp>
    </p:spTree>
    <p:extLst>
      <p:ext uri="{BB962C8B-B14F-4D97-AF65-F5344CB8AC3E}">
        <p14:creationId xmlns:p14="http://schemas.microsoft.com/office/powerpoint/2010/main" val="27712937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5665262" cy="58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>
            <a:spLocks noGrp="1"/>
          </p:cNvSpPr>
          <p:nvPr>
            <p:ph/>
          </p:nvPr>
        </p:nvSpPr>
        <p:spPr>
          <a:xfrm>
            <a:off x="395536" y="1556792"/>
            <a:ext cx="3168352" cy="4320704"/>
          </a:xfrm>
        </p:spPr>
        <p:txBody>
          <a:bodyPr/>
          <a:lstStyle/>
          <a:p>
            <a:r>
              <a:rPr lang="ru-RU" b="1" dirty="0" smtClean="0"/>
              <a:t>Психо-физические упражнения</a:t>
            </a:r>
          </a:p>
          <a:p>
            <a:r>
              <a:rPr lang="ru-RU" b="1" dirty="0" smtClean="0"/>
              <a:t>Пальчиковая гимнастика</a:t>
            </a:r>
          </a:p>
          <a:p>
            <a:r>
              <a:rPr lang="ru-RU" b="1" dirty="0" smtClean="0"/>
              <a:t>Система упражнений Фельденкрайза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81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755650" y="836613"/>
            <a:ext cx="3527425" cy="2636837"/>
            <a:chOff x="476" y="527"/>
            <a:chExt cx="2222" cy="1661"/>
          </a:xfrm>
        </p:grpSpPr>
        <p:pic>
          <p:nvPicPr>
            <p:cNvPr id="440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27"/>
              <a:ext cx="2222" cy="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0" name="Text Box 3"/>
            <p:cNvSpPr txBox="1">
              <a:spLocks noChangeArrowheads="1"/>
            </p:cNvSpPr>
            <p:nvPr/>
          </p:nvSpPr>
          <p:spPr bwMode="auto">
            <a:xfrm>
              <a:off x="476" y="527"/>
              <a:ext cx="2222" cy="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4859338" y="836613"/>
            <a:ext cx="3749675" cy="2662237"/>
            <a:chOff x="3061" y="527"/>
            <a:chExt cx="2362" cy="1677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527"/>
              <a:ext cx="2362" cy="1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3061" y="527"/>
              <a:ext cx="2362" cy="1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714375" y="3786188"/>
            <a:ext cx="7929563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Едва ли не самым ценным и доступным видом физических упражнений для пожилого человека является ходьба. 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«Пешком ходить – долго жить». </a:t>
            </a:r>
          </a:p>
        </p:txBody>
      </p:sp>
    </p:spTree>
    <p:extLst>
      <p:ext uri="{BB962C8B-B14F-4D97-AF65-F5344CB8AC3E}">
        <p14:creationId xmlns:p14="http://schemas.microsoft.com/office/powerpoint/2010/main" val="149329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158" y="620688"/>
            <a:ext cx="7992888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Times New Roman"/>
                <a:cs typeface="Times New Roman"/>
              </a:rPr>
              <a:t>  	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Использование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движений для лечения различных заболеваний используется с глубокой древности и давно уже сформировалось в систему под названием «Лечебная физкультура» (ЛФК).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Лечебная физкультура (ЛФК)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это применение средств физической культуры к больному человеку с лечебно-профилактической целью для более быстрого и полноценного восстановления здоровья, трудоспособности и предупреждения последствий заболевания.</a:t>
            </a:r>
            <a:endParaRPr lang="ru-RU" sz="24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5490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403350" y="1000125"/>
            <a:ext cx="67325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ходьба 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дозированный темп: от 70-90 шагов до 110-120 шагов в минуту, расстояние от 1,5 до 3—5 км</a:t>
            </a:r>
          </a:p>
        </p:txBody>
      </p:sp>
    </p:spTree>
    <p:extLst>
      <p:ext uri="{BB962C8B-B14F-4D97-AF65-F5344CB8AC3E}">
        <p14:creationId xmlns:p14="http://schemas.microsoft.com/office/powerpoint/2010/main" val="65499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ГИМНАСТИКА ПОСЛЕ</a:t>
            </a:r>
          </a:p>
          <a:p>
            <a:pPr algn="ctr">
              <a:spcAft>
                <a:spcPts val="0"/>
              </a:spcAft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ПЕРЕНЕСЁННОГО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Диафрагмальное дыхание. Одна рука – на грудь, другая – на живот. Вдох носом – живот выпячивается, выдох – ртом сквозь слегка сжатые губы и зубы. По 10 раз 3 – 4 раза в день.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Нижне-грудное дыхание. Руки – на нижние рёбра. На вдох нижние рёбра раздуваются, на выдохе слегка помогать руками, сжимая рёбра. 2-й вариант: обнять себя за нижние рёбра; также на вдох рёбра раздуваются, на выдохе стягиваем себя руками. Начинаем с 5 раз и доводим до 10.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Средне-грудное дыхание.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1-й вариант: руки – на средние рёбра, на вдох – раздуваем рёбра, на выдохе – сжимаем их руками.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2-й вариант: обнять себя за  средние рёбра, далее см. 1-й вариант.    </a:t>
            </a:r>
          </a:p>
        </p:txBody>
      </p:sp>
    </p:spTree>
    <p:extLst>
      <p:ext uri="{BB962C8B-B14F-4D97-AF65-F5344CB8AC3E}">
        <p14:creationId xmlns:p14="http://schemas.microsoft.com/office/powerpoint/2010/main" val="3131512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Соединение нижне- и средне-грудное дыхания. Кладём кисти на плечевые суставы. Вдох – растягивание грудных мышц поднятием локтей в стороны, выдох – руки вниз, слегка прижимать локтями грудную клетку. Начинаем с 5 раз, доводим до 10 – 15. Вдох и выдох должны быть максимальными.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одной половины грудной клетки. Руку согнуть в локте, понять вверх. Вдох – растягиваем всю половину грудной клетки, слегка наклоняясь в противоположную сторону, выдох – опускаем руку,  сжимаем эту половину согнутой рукой с лёгким наклоном в сторону этой руки. То же – с другой половиной.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дыхательной мускулатуры. Руки – перед грудью. Вдох – руки разводим в стороны, соединяем лопатки, растягиваем грудные мышцы, выдох – руки сводим и стараемся достать ими стены, которые – с двух сторон. На выдохе стягиваются грудные мышцы, втягиваются мышцы живота (прямая и косые).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Скручивание. Вдох – растягиваем грудные и межрёберные мышцы путём поднятия и максимального отведения назад согнутой в локте руки, выдох – приведение руки, стараясь достать локтем противоположное бедро. На выдохе втягиваются мышцы живота. 5 – 10 – 15 раз, потом – с другой стороны.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49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68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грудных, межрёберных и мышц живота. Вдох -   поднимаем руки вверх со слегка согнутыми локтями и немного прогибаемся назад, выдох – согнутыми руками давим на грудную клетку спереди, стараясь выжать весь воздух из лёгких. 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Каждое упражнение начинаем с 5 раз; по мере того, как прибавляются силы, доводим до 10 – 15.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Задействование мышц диафрагмы и груди. Вдох – надуваем живот, руки слегка разводим в стороны, соединяем лопатки, разворачиваем ладони. Выдох – сведение плеч вперёд, растягиваются лопатки, стягивается живот. От 5 до 15 раз.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использования дополнительной мускулатуры (для тех, кто уже слегка восстановился). Вдох – делаем круг руками, выдох – опускаем согнутые в локтях руки и стягиваем плечами и локтями нижние рёбра путём нажатия на них, руки в кулаки. Выдох более форсированный.  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при выполнении этого упражнения при усиленном дыхании начинает кружиться голова, можно сделать небольшую задержку дыхания или прекратить выполнение упражнения. Головокружение говорит о том, что вы дышите достаточно усиленно, и мозг получает очень большое количество кислорода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0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Акцент на верхние рёбра и грудные мышцы. Вдох – круг руками начинается снизу, идёт через стороны вверх, выдох – соединяем руки перед лицом, чтобы больше стянуть верхние рёбра и грудные мышцы. Выдох – интенсивный.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двух предыдущих упражнений. Сгибаем руки в локтях, сжимаем кулаки, отводим плечи назад, растягиваем грудные мышцы, выходит вперёд живот, расправляется грудная клетка – ВДОХ, выдох (сквозь сжатые губы и зубы) – руки вперёд, ладони вверх, втягиваем живот и стягиваем грудные мышцы, как будто двигаем вперёд что-то тяжёлое, постепенно добавляем сопротивление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Потягивание. Руки через стороны вверх – вдох, соединяем кисти, потягиваем рёбра слева, справа, пытаемся достать потолок – выдох. Сделаем ещё 1 вдох, руками как бы пытаемся достать стены, и – выдох, 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16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пневмония и поражение лёгких более 50 процентов, надо каждый день в течение 2 месяцев делать эти упражнения. 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Исходное положение лучше всего сидя, т. к. можно неправильно потянуть мышцы спины и чтобы не уставала поясница. Также легче сидя практиковать наклоны и скручивания.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Выполнять эти упражнения 3 – 4 раза в день по 10 – 15 – 20 минут, в зависимости от самочувствия повторять от 5 до 15 раз.   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Нежелательно практиковать дыхательную гимнастику на ночь, потому что мозг может возбудиться от большого количества кислорода, и вероятно возникновение бессонницы.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  обязательно делать весь комплекс сразу.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выбрать лишь те упражнения, которые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нравятся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но желательно всегда включать упражнения на диафрагмальное дыхание и  использование грудной дыхательной мускулатуры.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Начинать можно как в стационаре, так им в домашних условиях. Если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переболели больше месяца, начинать можно с этих упражнений, но дальше можно добавить им темп, скорость, количество повторений.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включить упражнения Стрельниковой.</a:t>
            </a: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8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997200"/>
            <a:ext cx="7343775" cy="1584325"/>
          </a:xfrm>
        </p:spPr>
        <p:txBody>
          <a:bodyPr/>
          <a:lstStyle/>
          <a:p>
            <a:pPr marL="342900" indent="-34290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Старость – неизбежный этап развития</a:t>
            </a: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организма. И наша задача помочь </a:t>
            </a: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прожить его более активно и безболезненно. </a:t>
            </a:r>
          </a:p>
        </p:txBody>
      </p:sp>
      <p:pic>
        <p:nvPicPr>
          <p:cNvPr id="24579" name="Picture 4" descr="P101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404664"/>
            <a:ext cx="3167063" cy="2376487"/>
          </a:xfrm>
          <a:noFill/>
          <a:ln w="38100" cmpd="dbl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4580" name="Picture 10" descr="P101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3286125" cy="2362200"/>
          </a:xfrm>
          <a:prstGeom prst="rect">
            <a:avLst/>
          </a:prstGeom>
          <a:noFill/>
          <a:ln w="3810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2" descr="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652963"/>
            <a:ext cx="1727200" cy="1727200"/>
          </a:xfrm>
          <a:ln w="38100" cmpd="dbl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8798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t______15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48834">
            <a:off x="2950369" y="1305719"/>
            <a:ext cx="4389437" cy="4746625"/>
          </a:xfr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       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9061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z/zauXB1P5QeAYFjTSfCRtksW20EHhDxZrc4VGOMy3d/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500098" cy="56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425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16824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СРЕДСТВА </a:t>
            </a: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ЛФК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  </a:t>
            </a: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Calibri"/>
                <a:ea typeface="Times New Roman"/>
                <a:cs typeface="Times New Roman"/>
              </a:rPr>
              <a:t>          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ОСНОВНЫЕ 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                                      ДОПОЛНИТЕЛЬНЫЕ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     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ФИЗИЧЕСКИЕ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УПРАЖНЕНИЯ</a:t>
            </a:r>
            <a:r>
              <a:rPr lang="ru-RU" sz="3200" b="1" dirty="0">
                <a:latin typeface="Calibri"/>
                <a:ea typeface="Times New Roman"/>
                <a:cs typeface="Times New Roman"/>
              </a:rPr>
              <a:t>                     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ТРУДОТЕРАПИЯ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(гимнастические, спортивно-                                   МЕХАНОТЕРАПИЯ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-прикладные, идеомоторные;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игры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)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ЕСТЕСТВЕННЫЕ ФАКТОРЫ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(солнце, воздух, вода)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ДВИГАТЕЛЬНЫЙ РЕЖИМ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r>
              <a:rPr lang="ru-RU" b="1" dirty="0">
                <a:latin typeface="Calibri"/>
                <a:ea typeface="Times New Roman"/>
                <a:cs typeface="Times New Roman"/>
              </a:rPr>
              <a:t>ЛЕЧЕБНЫЙ МАССАЖ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27860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476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d/DvhqmOb6JGNcBoxZtfI0nRAEHe2lWwzi3jrdKa/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086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3568" y="980728"/>
            <a:ext cx="8002587" cy="38163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Двигательные режимы на амбулаторно-поликлиническом и санаторно-курортном этапах реабилитации.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Щадящий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Щадяще-тренирующий (тонизирующий)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Тренирующий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Интенсивно-тренирующий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90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3526"/>
            <a:ext cx="5688632" cy="6157476"/>
          </a:xfrm>
          <a:prstGeom prst="rect">
            <a:avLst/>
          </a:prstGeom>
        </p:spPr>
      </p:pic>
      <p:pic>
        <p:nvPicPr>
          <p:cNvPr id="3" name="Picture 24" descr="http://freerb.ru/images/2013/08/06/109909/sidelki-perevozka-lezhachikh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9095"/>
            <a:ext cx="24479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149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3"/>
            <a:ext cx="7861852" cy="4724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0967"/>
            <a:ext cx="8316416" cy="11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140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20" y="188640"/>
            <a:ext cx="7920880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747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1541</Words>
  <Application>Microsoft Office PowerPoint</Application>
  <PresentationFormat>Экран (4:3)</PresentationFormat>
  <Paragraphs>149</Paragraphs>
  <Slides>38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Microsoft YaHei</vt:lpstr>
      <vt:lpstr>Arial</vt:lpstr>
      <vt:lpstr>Calibri</vt:lpstr>
      <vt:lpstr>Lucida Console</vt:lpstr>
      <vt:lpstr>Lucida Sans Unicode</vt:lpstr>
      <vt:lpstr>Times New Roman</vt:lpstr>
      <vt:lpstr>Verdana</vt:lpstr>
      <vt:lpstr>Wingdings</vt:lpstr>
      <vt:lpstr>Wingdings 2</vt:lpstr>
      <vt:lpstr>Wingdings 3</vt:lpstr>
      <vt:lpstr>Презентация1</vt:lpstr>
      <vt:lpstr>1_Презентация1</vt:lpstr>
      <vt:lpstr>2_Презентация1</vt:lpstr>
      <vt:lpstr>3_Презентация1</vt:lpstr>
      <vt:lpstr>4_Презентация1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активность </vt:lpstr>
      <vt:lpstr>Презентация PowerPoint</vt:lpstr>
      <vt:lpstr>Физическая активность Начинать – никогда не поздно!  Индивидуально адаптировать!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Левина Людмила Николаевна</dc:creator>
  <cp:lastModifiedBy>Левина Людмила Николаевна</cp:lastModifiedBy>
  <cp:revision>71</cp:revision>
  <dcterms:created xsi:type="dcterms:W3CDTF">2020-12-14T06:10:39Z</dcterms:created>
  <dcterms:modified xsi:type="dcterms:W3CDTF">2021-08-16T02:45:24Z</dcterms:modified>
</cp:coreProperties>
</file>